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5E5AB7-94BD-44CB-8C81-9FA1620B3EB8}" type="doc">
      <dgm:prSet loTypeId="urn:microsoft.com/office/officeart/2005/8/layout/equation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63F3486-8215-4FB4-B3A5-E703EB884E2E}">
      <dgm:prSet phldrT="[Текст]" custT="1"/>
      <dgm:spPr/>
      <dgm:t>
        <a:bodyPr/>
        <a:lstStyle/>
        <a:p>
          <a:pPr algn="ctr"/>
          <a:r>
            <a:rPr lang="ru-RU" sz="1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рассказы, отражающие коллективный опыт детей</a:t>
          </a:r>
        </a:p>
        <a:p>
          <a:pPr algn="ctr"/>
          <a:r>
            <a:rPr lang="ru-RU" sz="1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(о событиях, в которых принимали участие все дети (экскурсия на почту) </a:t>
          </a:r>
          <a:endParaRPr lang="ru-RU" sz="1400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dgm:t>
    </dgm:pt>
    <dgm:pt modelId="{6AF92703-5B47-4084-A29E-5E8C914CC59C}" type="parTrans" cxnId="{C3956E23-4CEF-445F-89CC-9FF4CDFC4437}">
      <dgm:prSet/>
      <dgm:spPr/>
      <dgm:t>
        <a:bodyPr/>
        <a:lstStyle/>
        <a:p>
          <a:endParaRPr lang="ru-RU"/>
        </a:p>
      </dgm:t>
    </dgm:pt>
    <dgm:pt modelId="{747C02E5-16B9-4E05-9402-1029B3848D31}" type="sibTrans" cxnId="{C3956E23-4CEF-445F-89CC-9FF4CDFC4437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B9C9A6F1-9429-4DAD-A711-BE56994D8359}">
      <dgm:prSet phldrT="[Текст]" custT="1"/>
      <dgm:spPr/>
      <dgm:t>
        <a:bodyPr/>
        <a:lstStyle/>
        <a:p>
          <a:pPr algn="ctr"/>
          <a:r>
            <a:rPr lang="ru-RU" sz="1400" dirty="0" smtClean="0">
              <a:solidFill>
                <a:srgbClr val="0000FF"/>
              </a:solidFill>
            </a:rPr>
            <a:t>  </a:t>
          </a:r>
          <a:r>
            <a:rPr lang="ru-RU" sz="1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рассказы, отражающие индивидуальный опыт детей («Расскажи, как ты провёл выходной день»; «Расскажи о своём доме»). </a:t>
          </a:r>
          <a:endParaRPr lang="ru-RU" sz="1400" dirty="0">
            <a:solidFill>
              <a:srgbClr val="0000FF"/>
            </a:solidFill>
          </a:endParaRPr>
        </a:p>
      </dgm:t>
    </dgm:pt>
    <dgm:pt modelId="{3EE16002-87EC-4D3A-B55E-543FC9B7BD22}" type="parTrans" cxnId="{94EF4726-D665-47EE-8606-E84AABB844C9}">
      <dgm:prSet/>
      <dgm:spPr/>
      <dgm:t>
        <a:bodyPr/>
        <a:lstStyle/>
        <a:p>
          <a:endParaRPr lang="ru-RU"/>
        </a:p>
      </dgm:t>
    </dgm:pt>
    <dgm:pt modelId="{0D41DE9C-E5AE-4CDC-822A-652DD28C0462}" type="sibTrans" cxnId="{94EF4726-D665-47EE-8606-E84AABB844C9}">
      <dgm:prSet/>
      <dgm:spPr/>
      <dgm:t>
        <a:bodyPr/>
        <a:lstStyle/>
        <a:p>
          <a:endParaRPr lang="ru-RU"/>
        </a:p>
      </dgm:t>
    </dgm:pt>
    <dgm:pt modelId="{7F5B1CE5-2626-4A80-95B4-F9CD0ECFFF7C}">
      <dgm:prSet phldrT="[Текст]" custT="1"/>
      <dgm:spPr/>
      <dgm:t>
        <a:bodyPr/>
        <a:lstStyle/>
        <a:p>
          <a:pPr algn="ctr"/>
          <a:r>
            <a:rPr lang="ru-RU" sz="1200" b="1" dirty="0" smtClean="0">
              <a:solidFill>
                <a:srgbClr val="C00000"/>
              </a:solidFill>
            </a:rPr>
            <a:t> </a:t>
          </a:r>
          <a:r>
            <a: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виды  рассказывания  из  личного  опыта</a:t>
          </a:r>
          <a:endParaRPr lang="ru-RU" sz="1200" b="1" dirty="0">
            <a:solidFill>
              <a:srgbClr val="C00000"/>
            </a:solidFill>
          </a:endParaRPr>
        </a:p>
      </dgm:t>
    </dgm:pt>
    <dgm:pt modelId="{542D4177-A3A1-44F2-BD16-090D62C4F8A7}" type="parTrans" cxnId="{158F36C3-1F03-440B-A607-A75D48DAF088}">
      <dgm:prSet/>
      <dgm:spPr/>
      <dgm:t>
        <a:bodyPr/>
        <a:lstStyle/>
        <a:p>
          <a:endParaRPr lang="ru-RU"/>
        </a:p>
      </dgm:t>
    </dgm:pt>
    <dgm:pt modelId="{0D597287-1EEA-45A3-BB8B-69AAD00EBAFD}" type="sibTrans" cxnId="{158F36C3-1F03-440B-A607-A75D48DAF088}">
      <dgm:prSet/>
      <dgm:spPr/>
      <dgm:t>
        <a:bodyPr/>
        <a:lstStyle/>
        <a:p>
          <a:endParaRPr lang="ru-RU"/>
        </a:p>
      </dgm:t>
    </dgm:pt>
    <dgm:pt modelId="{7EDB351D-C7A3-40CE-8D08-E7465EC88C2C}" type="pres">
      <dgm:prSet presAssocID="{805E5AB7-94BD-44CB-8C81-9FA1620B3EB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9B3E29-B981-4AE0-B3FA-888B6F1A3089}" type="pres">
      <dgm:prSet presAssocID="{663F3486-8215-4FB4-B3A5-E703EB884E2E}" presName="node" presStyleLbl="node1" presStyleIdx="0" presStyleCnt="3" custScaleX="226644" custScaleY="374344" custLinFactX="-455" custLinFactNeighborX="-100000" custLinFactNeighborY="-1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659259-A6D4-4852-94A3-EF8BDCF3DD79}" type="pres">
      <dgm:prSet presAssocID="{747C02E5-16B9-4E05-9402-1029B3848D31}" presName="spacerL" presStyleCnt="0"/>
      <dgm:spPr/>
      <dgm:t>
        <a:bodyPr/>
        <a:lstStyle/>
        <a:p>
          <a:endParaRPr lang="ru-RU"/>
        </a:p>
      </dgm:t>
    </dgm:pt>
    <dgm:pt modelId="{0C4861B1-227F-45BE-AB19-6D8621B9CCA3}" type="pres">
      <dgm:prSet presAssocID="{747C02E5-16B9-4E05-9402-1029B3848D31}" presName="sibTrans" presStyleLbl="sibTrans2D1" presStyleIdx="0" presStyleCnt="2"/>
      <dgm:spPr/>
      <dgm:t>
        <a:bodyPr/>
        <a:lstStyle/>
        <a:p>
          <a:endParaRPr lang="ru-RU"/>
        </a:p>
      </dgm:t>
    </dgm:pt>
    <dgm:pt modelId="{E2F7FACD-922C-4BAF-B015-EFB24BDA7300}" type="pres">
      <dgm:prSet presAssocID="{747C02E5-16B9-4E05-9402-1029B3848D31}" presName="spacerR" presStyleCnt="0"/>
      <dgm:spPr/>
      <dgm:t>
        <a:bodyPr/>
        <a:lstStyle/>
        <a:p>
          <a:endParaRPr lang="ru-RU"/>
        </a:p>
      </dgm:t>
    </dgm:pt>
    <dgm:pt modelId="{AF0B59C6-8E22-40F5-A789-381914D22F67}" type="pres">
      <dgm:prSet presAssocID="{B9C9A6F1-9429-4DAD-A711-BE56994D8359}" presName="node" presStyleLbl="node1" presStyleIdx="1" presStyleCnt="3" custScaleX="243756" custScaleY="388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F6789-8515-4BD0-98ED-BBEAC7E18255}" type="pres">
      <dgm:prSet presAssocID="{0D41DE9C-E5AE-4CDC-822A-652DD28C0462}" presName="spacerL" presStyleCnt="0"/>
      <dgm:spPr/>
      <dgm:t>
        <a:bodyPr/>
        <a:lstStyle/>
        <a:p>
          <a:endParaRPr lang="ru-RU"/>
        </a:p>
      </dgm:t>
    </dgm:pt>
    <dgm:pt modelId="{788F6AE0-60C8-4FC4-B57C-75F9C62CDB6E}" type="pres">
      <dgm:prSet presAssocID="{0D41DE9C-E5AE-4CDC-822A-652DD28C0462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8F90BF2-5DB5-451B-9B6A-1374CE868E15}" type="pres">
      <dgm:prSet presAssocID="{0D41DE9C-E5AE-4CDC-822A-652DD28C0462}" presName="spacerR" presStyleCnt="0"/>
      <dgm:spPr/>
      <dgm:t>
        <a:bodyPr/>
        <a:lstStyle/>
        <a:p>
          <a:endParaRPr lang="ru-RU"/>
        </a:p>
      </dgm:t>
    </dgm:pt>
    <dgm:pt modelId="{204086AA-2FCE-45B6-96C7-E00BBE37A0FF}" type="pres">
      <dgm:prSet presAssocID="{7F5B1CE5-2626-4A80-95B4-F9CD0ECFFF7C}" presName="node" presStyleLbl="node1" presStyleIdx="2" presStyleCnt="3" custScaleX="312893" custScaleY="367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DBDD68-4BAF-488B-8FB6-464F415177B5}" type="presOf" srcId="{663F3486-8215-4FB4-B3A5-E703EB884E2E}" destId="{2B9B3E29-B981-4AE0-B3FA-888B6F1A3089}" srcOrd="0" destOrd="0" presId="urn:microsoft.com/office/officeart/2005/8/layout/equation1"/>
    <dgm:cxn modelId="{C3956E23-4CEF-445F-89CC-9FF4CDFC4437}" srcId="{805E5AB7-94BD-44CB-8C81-9FA1620B3EB8}" destId="{663F3486-8215-4FB4-B3A5-E703EB884E2E}" srcOrd="0" destOrd="0" parTransId="{6AF92703-5B47-4084-A29E-5E8C914CC59C}" sibTransId="{747C02E5-16B9-4E05-9402-1029B3848D31}"/>
    <dgm:cxn modelId="{158F36C3-1F03-440B-A607-A75D48DAF088}" srcId="{805E5AB7-94BD-44CB-8C81-9FA1620B3EB8}" destId="{7F5B1CE5-2626-4A80-95B4-F9CD0ECFFF7C}" srcOrd="2" destOrd="0" parTransId="{542D4177-A3A1-44F2-BD16-090D62C4F8A7}" sibTransId="{0D597287-1EEA-45A3-BB8B-69AAD00EBAFD}"/>
    <dgm:cxn modelId="{1A54CAD9-642F-4FAF-B50B-32586D516652}" type="presOf" srcId="{B9C9A6F1-9429-4DAD-A711-BE56994D8359}" destId="{AF0B59C6-8E22-40F5-A789-381914D22F67}" srcOrd="0" destOrd="0" presId="urn:microsoft.com/office/officeart/2005/8/layout/equation1"/>
    <dgm:cxn modelId="{94EF4726-D665-47EE-8606-E84AABB844C9}" srcId="{805E5AB7-94BD-44CB-8C81-9FA1620B3EB8}" destId="{B9C9A6F1-9429-4DAD-A711-BE56994D8359}" srcOrd="1" destOrd="0" parTransId="{3EE16002-87EC-4D3A-B55E-543FC9B7BD22}" sibTransId="{0D41DE9C-E5AE-4CDC-822A-652DD28C0462}"/>
    <dgm:cxn modelId="{34CB2394-39B8-4413-A3AA-8BA9EE52CD98}" type="presOf" srcId="{747C02E5-16B9-4E05-9402-1029B3848D31}" destId="{0C4861B1-227F-45BE-AB19-6D8621B9CCA3}" srcOrd="0" destOrd="0" presId="urn:microsoft.com/office/officeart/2005/8/layout/equation1"/>
    <dgm:cxn modelId="{4AEA21B3-4F24-469D-A9A1-4C2105E1B549}" type="presOf" srcId="{7F5B1CE5-2626-4A80-95B4-F9CD0ECFFF7C}" destId="{204086AA-2FCE-45B6-96C7-E00BBE37A0FF}" srcOrd="0" destOrd="0" presId="urn:microsoft.com/office/officeart/2005/8/layout/equation1"/>
    <dgm:cxn modelId="{89DCA717-A0B0-4E6A-9DD3-3A415DF7946B}" type="presOf" srcId="{0D41DE9C-E5AE-4CDC-822A-652DD28C0462}" destId="{788F6AE0-60C8-4FC4-B57C-75F9C62CDB6E}" srcOrd="0" destOrd="0" presId="urn:microsoft.com/office/officeart/2005/8/layout/equation1"/>
    <dgm:cxn modelId="{DC7A908D-35A5-4343-87BA-54823DE00871}" type="presOf" srcId="{805E5AB7-94BD-44CB-8C81-9FA1620B3EB8}" destId="{7EDB351D-C7A3-40CE-8D08-E7465EC88C2C}" srcOrd="0" destOrd="0" presId="urn:microsoft.com/office/officeart/2005/8/layout/equation1"/>
    <dgm:cxn modelId="{472648CB-E7B8-4846-93CB-4968E17AFDC7}" type="presParOf" srcId="{7EDB351D-C7A3-40CE-8D08-E7465EC88C2C}" destId="{2B9B3E29-B981-4AE0-B3FA-888B6F1A3089}" srcOrd="0" destOrd="0" presId="urn:microsoft.com/office/officeart/2005/8/layout/equation1"/>
    <dgm:cxn modelId="{ABCCD90C-4BCD-49A2-9A25-FEFB79F0D1DC}" type="presParOf" srcId="{7EDB351D-C7A3-40CE-8D08-E7465EC88C2C}" destId="{76659259-A6D4-4852-94A3-EF8BDCF3DD79}" srcOrd="1" destOrd="0" presId="urn:microsoft.com/office/officeart/2005/8/layout/equation1"/>
    <dgm:cxn modelId="{E40E358E-A57C-4824-B6DB-808613FBB8F1}" type="presParOf" srcId="{7EDB351D-C7A3-40CE-8D08-E7465EC88C2C}" destId="{0C4861B1-227F-45BE-AB19-6D8621B9CCA3}" srcOrd="2" destOrd="0" presId="urn:microsoft.com/office/officeart/2005/8/layout/equation1"/>
    <dgm:cxn modelId="{C9420E7D-9DD8-478E-A037-F4C848502B5B}" type="presParOf" srcId="{7EDB351D-C7A3-40CE-8D08-E7465EC88C2C}" destId="{E2F7FACD-922C-4BAF-B015-EFB24BDA7300}" srcOrd="3" destOrd="0" presId="urn:microsoft.com/office/officeart/2005/8/layout/equation1"/>
    <dgm:cxn modelId="{E16BE0BC-8587-42FC-ACB4-BBDCDD4FFB13}" type="presParOf" srcId="{7EDB351D-C7A3-40CE-8D08-E7465EC88C2C}" destId="{AF0B59C6-8E22-40F5-A789-381914D22F67}" srcOrd="4" destOrd="0" presId="urn:microsoft.com/office/officeart/2005/8/layout/equation1"/>
    <dgm:cxn modelId="{8C71AF05-EFF6-411D-AF25-4FA2F11F8A46}" type="presParOf" srcId="{7EDB351D-C7A3-40CE-8D08-E7465EC88C2C}" destId="{231F6789-8515-4BD0-98ED-BBEAC7E18255}" srcOrd="5" destOrd="0" presId="urn:microsoft.com/office/officeart/2005/8/layout/equation1"/>
    <dgm:cxn modelId="{7C447A17-23D1-4C0B-9697-74FD7AC507B8}" type="presParOf" srcId="{7EDB351D-C7A3-40CE-8D08-E7465EC88C2C}" destId="{788F6AE0-60C8-4FC4-B57C-75F9C62CDB6E}" srcOrd="6" destOrd="0" presId="urn:microsoft.com/office/officeart/2005/8/layout/equation1"/>
    <dgm:cxn modelId="{48A730B7-74C3-49CF-80A4-9867F25565CD}" type="presParOf" srcId="{7EDB351D-C7A3-40CE-8D08-E7465EC88C2C}" destId="{C8F90BF2-5DB5-451B-9B6A-1374CE868E15}" srcOrd="7" destOrd="0" presId="urn:microsoft.com/office/officeart/2005/8/layout/equation1"/>
    <dgm:cxn modelId="{72D257E3-E075-4FC0-8EF9-50BA9D16624B}" type="presParOf" srcId="{7EDB351D-C7A3-40CE-8D08-E7465EC88C2C}" destId="{204086AA-2FCE-45B6-96C7-E00BBE37A0F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9B3E29-B981-4AE0-B3FA-888B6F1A3089}">
      <dsp:nvSpPr>
        <dsp:cNvPr id="0" name=""/>
        <dsp:cNvSpPr/>
      </dsp:nvSpPr>
      <dsp:spPr>
        <a:xfrm>
          <a:off x="0" y="938706"/>
          <a:ext cx="1990148" cy="328709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 рассказы, отражающие коллективный опыт детей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 (о событиях, в которых принимали участие все дети (экскурсия на почту) </a:t>
          </a:r>
          <a:endParaRPr lang="ru-RU" sz="1400" kern="1200" dirty="0">
            <a:solidFill>
              <a:srgbClr val="0000FF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938706"/>
        <a:ext cx="1990148" cy="3287094"/>
      </dsp:txXfrm>
    </dsp:sp>
    <dsp:sp modelId="{0C4861B1-227F-45BE-AB19-6D8621B9CCA3}">
      <dsp:nvSpPr>
        <dsp:cNvPr id="0" name=""/>
        <dsp:cNvSpPr/>
      </dsp:nvSpPr>
      <dsp:spPr>
        <a:xfrm>
          <a:off x="2062306" y="2337748"/>
          <a:ext cx="509294" cy="509294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>
            <a:solidFill>
              <a:srgbClr val="C00000"/>
            </a:solidFill>
          </a:endParaRPr>
        </a:p>
      </dsp:txBody>
      <dsp:txXfrm>
        <a:off x="2062306" y="2337748"/>
        <a:ext cx="509294" cy="509294"/>
      </dsp:txXfrm>
    </dsp:sp>
    <dsp:sp modelId="{AF0B59C6-8E22-40F5-A789-381914D22F67}">
      <dsp:nvSpPr>
        <dsp:cNvPr id="0" name=""/>
        <dsp:cNvSpPr/>
      </dsp:nvSpPr>
      <dsp:spPr>
        <a:xfrm>
          <a:off x="2642902" y="884949"/>
          <a:ext cx="2140408" cy="3414892"/>
        </a:xfrm>
        <a:prstGeom prst="ellipse">
          <a:avLst/>
        </a:prstGeom>
        <a:solidFill>
          <a:schemeClr val="accent2">
            <a:hueOff val="3864684"/>
            <a:satOff val="-41326"/>
            <a:lumOff val="10784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00FF"/>
              </a:solidFill>
            </a:rPr>
            <a:t>  </a:t>
          </a:r>
          <a:r>
            <a:rPr lang="ru-RU" sz="1400" kern="1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rPr>
            <a:t>рассказы, отражающие индивидуальный опыт детей («Расскажи, как ты провёл выходной день»; «Расскажи о своём доме»). </a:t>
          </a:r>
          <a:endParaRPr lang="ru-RU" sz="1400" kern="1200" dirty="0">
            <a:solidFill>
              <a:srgbClr val="0000FF"/>
            </a:solidFill>
          </a:endParaRPr>
        </a:p>
      </dsp:txBody>
      <dsp:txXfrm>
        <a:off x="2642902" y="884949"/>
        <a:ext cx="2140408" cy="3414892"/>
      </dsp:txXfrm>
    </dsp:sp>
    <dsp:sp modelId="{788F6AE0-60C8-4FC4-B57C-75F9C62CDB6E}">
      <dsp:nvSpPr>
        <dsp:cNvPr id="0" name=""/>
        <dsp:cNvSpPr/>
      </dsp:nvSpPr>
      <dsp:spPr>
        <a:xfrm>
          <a:off x="4854612" y="2337748"/>
          <a:ext cx="509294" cy="509294"/>
        </a:xfrm>
        <a:prstGeom prst="mathEqual">
          <a:avLst/>
        </a:prstGeom>
        <a:solidFill>
          <a:schemeClr val="accent2">
            <a:hueOff val="7729367"/>
            <a:satOff val="-82653"/>
            <a:lumOff val="2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854612" y="2337748"/>
        <a:ext cx="509294" cy="509294"/>
      </dsp:txXfrm>
    </dsp:sp>
    <dsp:sp modelId="{204086AA-2FCE-45B6-96C7-E00BBE37A0FF}">
      <dsp:nvSpPr>
        <dsp:cNvPr id="0" name=""/>
        <dsp:cNvSpPr/>
      </dsp:nvSpPr>
      <dsp:spPr>
        <a:xfrm>
          <a:off x="5435208" y="980990"/>
          <a:ext cx="2747496" cy="3222809"/>
        </a:xfrm>
        <a:prstGeom prst="ellipse">
          <a:avLst/>
        </a:prstGeom>
        <a:solidFill>
          <a:schemeClr val="accent2">
            <a:hueOff val="7729367"/>
            <a:satOff val="-82653"/>
            <a:lumOff val="2156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C00000"/>
              </a:solidFill>
            </a:rPr>
            <a:t> 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виды  рассказывания  из  личного  опыта</a:t>
          </a:r>
          <a:endParaRPr lang="ru-RU" sz="1200" b="1" kern="1200" dirty="0">
            <a:solidFill>
              <a:srgbClr val="C00000"/>
            </a:solidFill>
          </a:endParaRPr>
        </a:p>
      </dsp:txBody>
      <dsp:txXfrm>
        <a:off x="5435208" y="980990"/>
        <a:ext cx="2747496" cy="3222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РМО по  познавательно-речевому  развитию  дошкольников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МКДОУ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 сад №1 г Киренска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Старший 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воспитатель-Потакуева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О.А.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Рассказывание 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 личного  опыта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Тематика  рассказов  из  личного опыта  в  </a:t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старшем  дошкольном  возрасте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«Что мы видели в библиотеке»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«Что мы узнали о работе почтальона»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«Как повар готовит обед»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«Рассказ о моём друге»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«Как мы заботимся о малышах»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«За что я люблю свою маму»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«Как мы отдыхали летом»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«Мои любимые цветы»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«Наши новые игрушки»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«Интересная прогулка»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«Наш парк летом и осенью»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«Как мы заботимся о малышах»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«Хороший поступок твоего товарища»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«Как мы веселились у новогодней елки»  и пр.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Е. И. Тихеева  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«В рассказах на темы из личного опыта ребенок учится самостоятельно отбирать словесный материал ,   он  вынужден брать и комбинировать слова и выражения самостоятельно, а не выбирать их из готового рассказа»  </a:t>
            </a:r>
            <a:endParaRPr lang="ru-RU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Е. И. Тихеева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«Прежде всего и главнейшим образом надо заботиться о том, чтобы всеми мерами при поддержке слова содействовать формированию в сознании детей богатого и прочного внутреннего содержания, способствовать точному мышлению, возникновению и упрочению значительных по ценности мыслей, представлений и творческой способности комбинировать их. При отсутствии всего этого язык утрачивает свою цену и значение».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7240932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Рассказывание из опыта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рассказы о впечатлениях   опираются в основном на материал, воспринятый, осмысленный ребёнком и сохранённый его памятью.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основе их лежит работа памяти и воссоздающего воображения. Это рассказы о тех событиях, свидетелями или участниками которых были сами дети.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642966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503238" y="530225"/>
          <a:ext cx="8183562" cy="5184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14356"/>
            <a:ext cx="8183880" cy="114300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Методы  и приёмы  в  рассказывании из  личного 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2285992"/>
            <a:ext cx="8183880" cy="3643338"/>
          </a:xfrm>
        </p:spPr>
        <p:txBody>
          <a:bodyPr>
            <a:normAutofit fontScale="55000" lnSpcReduction="20000"/>
          </a:bodyPr>
          <a:lstStyle/>
          <a:p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вспомогательные вопросы </a:t>
            </a: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образец рассказа воспитателя</a:t>
            </a: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указания </a:t>
            </a: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анализ и оценка детских рассказов, </a:t>
            </a: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подсказ нужного слова </a:t>
            </a: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активизации детей детской памяти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рассказывание по плану, заданному в виде вопросов и указаний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502920" y="7000900"/>
            <a:ext cx="818388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530352"/>
            <a:ext cx="8183880" cy="5541854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младшем дошкольном возрасте настоящего рассказывания по воспоминаниям ещё нет.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Высказывания детей несовершенны, для них характерна ситуативность, их трудно понять слушателю.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Дети дополняют свои сообщения движениями и жестами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МЛАДШИЙ  ДОШКОЛЬНЫЙ  ВОЗРАСТ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Рассказывания по воспоминаниям ещё нет. Высказывания   несовершенные, ситуативные ,  непонятные  слушателю , дополняются   движениями и жестами.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Беседа  проходит как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полуразговор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на близкую детям тему: о любимых игрушках и животных; о том, с кем ребёнок живёт дома; о том, как прошёл выходной день.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14884"/>
            <a:ext cx="8183880" cy="13201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Средний  дошкольный  возраст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530352"/>
            <a:ext cx="8183880" cy="5041788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Обучение    начинается с рассказывания по вопросам и заканчивается обобщением педагога или детей.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Самостоятельное повествование рекомендуется начинать с рассказов, отражающий коллективный опыт: как работали на огороде, что видели на кухне. Вначале используется образец в виде начала рассказа. Воспитатель начинает изложение событий, а дети продолжают.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Педагог помогает вопросами, напоминаниями, предложением вспомнить какой-либо факт и рассказать о нём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 таком повествовании принимают участие многие дети, дополняя друг друга. В итоге получается полный текст, в котором есть начало, середина и конец. 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При условии систематического обучения умениям, необходимым для описания и повествования, детям становится посильным рассказывание из индивидуального опыта («Где работают моя мама, мой папа»).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Воспитатель помогает вопросами до начала рассказывания и по ходу его по мере надобности. Большую помощь оказывает образец в форме обобщения разрозненных ответов детей.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Позднее становится возможным использовать образец перед рассказыванием. Он помогает ребёнку вспомнить случай из его жизни и построить высказывание по аналогии.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43512"/>
            <a:ext cx="8183880" cy="8915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Старший  дошкольный  возраст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530352"/>
            <a:ext cx="8183880" cy="4684598"/>
          </a:xfrm>
        </p:spPr>
        <p:txBody>
          <a:bodyPr>
            <a:noAutofit/>
          </a:bodyPr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Старшие дошкольники свой рассказ облекают в форму связного, последовательного, понятного для слушателей повествования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Усилия воспитателя направлены:</a:t>
            </a:r>
            <a:endPara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развитие у детей памяти воссоздающего воображения,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формирование умения выстраивать логику повествования,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самостоятельно отбирать материал из жизненных впечатлений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находить нужные слова и выражения.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 использует 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образец рассказа с последующим его анализом и план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образец  воспитателя  используется  как побудитель детского творчества   и предлагается   детям после 2-3 рассказов или в конце занятия. Постепенно от образца можно перейти к рассказыванию по плану и по указаниям педагога.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анализ  рассказов  детьми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коллективное  рассказывание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рисование детьми  ,  с  последующем рассказыванием о нарисованном.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составление  письма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</TotalTime>
  <Words>566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 Рассказывание   из  личного  опыта</vt:lpstr>
      <vt:lpstr>Е. И. Тихеева</vt:lpstr>
      <vt:lpstr>Слайд 3</vt:lpstr>
      <vt:lpstr>Слайд 4</vt:lpstr>
      <vt:lpstr>Методы  и приёмы  в  рассказывании из  личного  </vt:lpstr>
      <vt:lpstr>Слайд 6</vt:lpstr>
      <vt:lpstr>МЛАДШИЙ  ДОШКОЛЬНЫЙ  ВОЗРАСТ</vt:lpstr>
      <vt:lpstr>Средний  дошкольный  возраст</vt:lpstr>
      <vt:lpstr>Старший  дошкольный  возраст</vt:lpstr>
      <vt:lpstr>Тематика  рассказов  из  личного опыта  в   старшем  дошкольном  возрасте</vt:lpstr>
      <vt:lpstr> Е. И. Тихеева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Рассказывание  из  личного  опыта</dc:title>
  <cp:lastModifiedBy>User</cp:lastModifiedBy>
  <cp:revision>9</cp:revision>
  <dcterms:modified xsi:type="dcterms:W3CDTF">2014-10-08T00:19:32Z</dcterms:modified>
</cp:coreProperties>
</file>